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K Grotesk Bold" charset="1" panose="00000800000000000000"/>
      <p:regular r:id="rId14"/>
    </p:embeddedFont>
    <p:embeddedFont>
      <p:font typeface="HK Grotesk Medium" charset="1" panose="00000600000000000000"/>
      <p:regular r:id="rId15"/>
    </p:embeddedFont>
    <p:embeddedFont>
      <p:font typeface="Mina" charset="1" panose="02000503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Compai's main feature is to act and respond like the users' desired speaker, but with more flavors added.</a:t>
            </a:r>
          </a:p>
          <a:p>
            <a:r>
              <a:rPr lang="en-US"/>
              <a:t>-----------</a:t>
            </a:r>
          </a:p>
          <a:p>
            <a:r>
              <a:rPr lang="en-US"/>
              <a:t>In Compai, we used:</a:t>
            </a:r>
          </a:p>
          <a:p>
            <a:r>
              <a:rPr lang="en-US"/>
              <a:t>[Gemini]</a:t>
            </a:r>
          </a:p>
          <a:p>
            <a:r>
              <a:rPr lang="en-US"/>
              <a:t>[Langchain]</a:t>
            </a:r>
          </a:p>
          <a:p>
            <a:r>
              <a:rPr lang="en-US"/>
              <a:t>for search through history for "speakers" name, speak with their style.</a:t>
            </a:r>
          </a:p>
          <a:p>
            <a:r>
              <a:rPr lang="en-US"/>
              <a:t/>
            </a:r>
          </a:p>
          <a:p>
            <a:r>
              <a:rPr lang="en-US"/>
              <a:t>[Prompting]</a:t>
            </a:r>
          </a:p>
          <a:p>
            <a:r>
              <a:rPr lang="en-US"/>
              <a:t>for setting the requirements for Compai to speak naturaly, </a:t>
            </a:r>
          </a:p>
          <a:p>
            <a:r>
              <a:rPr lang="en-US"/>
              <a:t>store the first 3 sentences, relevant information are already stored in the prompt.</a:t>
            </a:r>
          </a:p>
          <a:p>
            <a:r>
              <a:rPr lang="en-US"/>
              <a:t>Style processor:</a:t>
            </a:r>
          </a:p>
          <a:p>
            <a:r>
              <a:rPr lang="en-US"/>
              <a:t>normal tone -&gt; add flavor = output -&gt; also stored</a:t>
            </a:r>
          </a:p>
          <a:p>
            <a:r>
              <a:rPr lang="en-US"/>
              <a:t/>
            </a:r>
          </a:p>
          <a:p>
            <a:r>
              <a:rPr lang="en-US"/>
              <a:t>[RAG]</a:t>
            </a:r>
          </a:p>
          <a:p>
            <a:r>
              <a:rPr lang="en-US"/>
              <a:t>Analyze chat history provided by user, then act as speaking style processor</a:t>
            </a:r>
          </a:p>
          <a:p>
            <a:r>
              <a:rPr lang="en-US"/>
              <a:t/>
            </a:r>
          </a:p>
          <a:p>
            <a:r>
              <a:rPr lang="en-US"/>
              <a:t>Method used:</a:t>
            </a:r>
          </a:p>
          <a:p>
            <a:r>
              <a:rPr lang="en-US"/>
              <a:t>Double ended-queue: 3 info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Compai’s speaking style pretty much copies the input speaking style</a:t>
            </a:r>
          </a:p>
          <a:p>
            <a:r>
              <a:rPr lang="en-US"/>
              <a:t/>
            </a:r>
          </a:p>
          <a:p>
            <a:r>
              <a:rPr lang="en-US"/>
              <a:t>Its style can be modified easily in prompt (eg. in demo was “warm &amp; sweet)</a:t>
            </a:r>
          </a:p>
          <a:p>
            <a:r>
              <a:rPr lang="en-US"/>
              <a:t/>
            </a:r>
          </a:p>
          <a:p>
            <a:r>
              <a:rPr lang="en-US"/>
              <a:t>Concerns on privacy, since personal chat history has to be used as input</a:t>
            </a:r>
          </a:p>
          <a:p>
            <a:r>
              <a:rPr lang="en-US"/>
              <a:t>____________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t.me/GittyUp_bo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9.jpe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3066" y="1873623"/>
            <a:ext cx="2757782" cy="2843074"/>
          </a:xfrm>
          <a:custGeom>
            <a:avLst/>
            <a:gdLst/>
            <a:ahLst/>
            <a:cxnLst/>
            <a:rect r="r" b="b" t="t" l="l"/>
            <a:pathLst>
              <a:path h="2843074" w="2757782">
                <a:moveTo>
                  <a:pt x="0" y="0"/>
                </a:moveTo>
                <a:lnTo>
                  <a:pt x="2757782" y="0"/>
                </a:lnTo>
                <a:lnTo>
                  <a:pt x="2757782" y="2843075"/>
                </a:lnTo>
                <a:lnTo>
                  <a:pt x="0" y="2843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6247" y="1380005"/>
            <a:ext cx="7233487" cy="2432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28"/>
              </a:lnSpc>
            </a:pPr>
            <a:r>
              <a:rPr lang="en-US" sz="14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Compai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2050" y="3979955"/>
            <a:ext cx="10024622" cy="813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62"/>
              </a:lnSpc>
              <a:spcBef>
                <a:spcPct val="0"/>
              </a:spcBef>
            </a:pPr>
            <a:r>
              <a:rPr lang="en-US" b="true" sz="4971" spc="49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AI Bootcamp G1 - GittyUp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2050" y="9132312"/>
            <a:ext cx="14506116" cy="50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6"/>
              </a:lnSpc>
              <a:spcBef>
                <a:spcPct val="0"/>
              </a:spcBef>
            </a:pPr>
            <a:r>
              <a:rPr lang="en-US" sz="3089" spc="28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Group Members: </a:t>
            </a:r>
            <a:r>
              <a:rPr lang="en-US" sz="3089" spc="28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Jia-Chi Liou, Kun Lin LEE, Elaine Hsu, Sharon Huang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2050" y="8573864"/>
            <a:ext cx="12961359" cy="50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6"/>
              </a:lnSpc>
              <a:spcBef>
                <a:spcPct val="0"/>
              </a:spcBef>
            </a:pPr>
            <a:r>
              <a:rPr lang="en-US" sz="3089" spc="28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Coach: Aaron Holden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24846" t="-16526" r="-624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97725" y="2560362"/>
            <a:ext cx="3093729" cy="3721779"/>
          </a:xfrm>
          <a:custGeom>
            <a:avLst/>
            <a:gdLst/>
            <a:ahLst/>
            <a:cxnLst/>
            <a:rect r="r" b="b" t="t" l="l"/>
            <a:pathLst>
              <a:path h="3721779" w="3093729">
                <a:moveTo>
                  <a:pt x="0" y="0"/>
                </a:moveTo>
                <a:lnTo>
                  <a:pt x="3093729" y="0"/>
                </a:lnTo>
                <a:lnTo>
                  <a:pt x="3093729" y="3721780"/>
                </a:lnTo>
                <a:lnTo>
                  <a:pt x="0" y="3721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08231" y="2560362"/>
            <a:ext cx="3749904" cy="3721779"/>
          </a:xfrm>
          <a:custGeom>
            <a:avLst/>
            <a:gdLst/>
            <a:ahLst/>
            <a:cxnLst/>
            <a:rect r="r" b="b" t="t" l="l"/>
            <a:pathLst>
              <a:path h="3721779" w="3749904">
                <a:moveTo>
                  <a:pt x="0" y="0"/>
                </a:moveTo>
                <a:lnTo>
                  <a:pt x="3749904" y="0"/>
                </a:lnTo>
                <a:lnTo>
                  <a:pt x="3749904" y="3721780"/>
                </a:lnTo>
                <a:lnTo>
                  <a:pt x="0" y="3721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1585" y="933450"/>
            <a:ext cx="13316848" cy="88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Introduction: Purpose of Compai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1882" y="6824914"/>
            <a:ext cx="2825414" cy="58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 spc="252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2570" y="7731661"/>
            <a:ext cx="7144039" cy="2162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21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hard to open your heart to strangers</a:t>
            </a:r>
          </a:p>
          <a:p>
            <a:pPr algn="ctr">
              <a:lnSpc>
                <a:spcPts val="1560"/>
              </a:lnSpc>
            </a:pPr>
          </a:p>
          <a:p>
            <a:pPr algn="ctr">
              <a:lnSpc>
                <a:spcPts val="3900"/>
              </a:lnSpc>
            </a:pPr>
            <a:r>
              <a:rPr lang="en-US" sz="3000" spc="21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not easy to find people you can comfortably talk 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65350" y="6824914"/>
            <a:ext cx="3556124" cy="58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 spc="252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59489" y="7741186"/>
            <a:ext cx="8051834" cy="95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209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a model that takes on the characteristics of user’s acquaintance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l="-14091" t="-25960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726361" y="6559495"/>
            <a:ext cx="280215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743825" y="6559495"/>
            <a:ext cx="280215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51749" y="6559495"/>
            <a:ext cx="185930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511050" y="5951839"/>
            <a:ext cx="1215312" cy="121531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45077" y="5951839"/>
            <a:ext cx="1215312" cy="121531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28513" y="5951839"/>
            <a:ext cx="1215312" cy="121531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77066" y="7458003"/>
            <a:ext cx="3883280" cy="1053104"/>
            <a:chOff x="0" y="0"/>
            <a:chExt cx="744935" cy="2020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4935" cy="202019"/>
            </a:xfrm>
            <a:custGeom>
              <a:avLst/>
              <a:gdLst/>
              <a:ahLst/>
              <a:cxnLst/>
              <a:rect r="r" b="b" t="t" l="l"/>
              <a:pathLst>
                <a:path h="202019" w="744935">
                  <a:moveTo>
                    <a:pt x="101009" y="0"/>
                  </a:moveTo>
                  <a:lnTo>
                    <a:pt x="643926" y="0"/>
                  </a:lnTo>
                  <a:cubicBezTo>
                    <a:pt x="699712" y="0"/>
                    <a:pt x="744935" y="45223"/>
                    <a:pt x="744935" y="101009"/>
                  </a:cubicBezTo>
                  <a:lnTo>
                    <a:pt x="744935" y="101009"/>
                  </a:lnTo>
                  <a:cubicBezTo>
                    <a:pt x="744935" y="156795"/>
                    <a:pt x="699712" y="202019"/>
                    <a:pt x="643926" y="202019"/>
                  </a:cubicBezTo>
                  <a:lnTo>
                    <a:pt x="101009" y="202019"/>
                  </a:lnTo>
                  <a:cubicBezTo>
                    <a:pt x="45223" y="202019"/>
                    <a:pt x="0" y="156795"/>
                    <a:pt x="0" y="101009"/>
                  </a:cubicBezTo>
                  <a:lnTo>
                    <a:pt x="0" y="101009"/>
                  </a:lnTo>
                  <a:cubicBezTo>
                    <a:pt x="0" y="45223"/>
                    <a:pt x="45223" y="0"/>
                    <a:pt x="101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744935" cy="230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933450"/>
            <a:ext cx="11819144" cy="88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Features &amp; AI Technologies in Compai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88195" y="6197113"/>
            <a:ext cx="861022" cy="773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7"/>
              </a:lnSpc>
              <a:spcBef>
                <a:spcPct val="0"/>
              </a:spcBef>
            </a:pPr>
            <a:r>
              <a:rPr lang="en-US" sz="4828" spc="338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22222" y="6197113"/>
            <a:ext cx="861022" cy="773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7"/>
              </a:lnSpc>
              <a:spcBef>
                <a:spcPct val="0"/>
              </a:spcBef>
            </a:pPr>
            <a:r>
              <a:rPr lang="en-US" sz="4828" spc="338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05658" y="6197113"/>
            <a:ext cx="861022" cy="773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7"/>
              </a:lnSpc>
              <a:spcBef>
                <a:spcPct val="0"/>
              </a:spcBef>
            </a:pPr>
            <a:r>
              <a:rPr lang="en-US" sz="4828" spc="338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7042" y="7762384"/>
            <a:ext cx="3203328" cy="45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0"/>
              </a:lnSpc>
              <a:spcBef>
                <a:spcPct val="0"/>
              </a:spcBef>
            </a:pPr>
            <a:r>
              <a:rPr lang="en-US" sz="2915" spc="20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Gemini</a:t>
            </a:r>
          </a:p>
        </p:txBody>
      </p:sp>
      <p:sp>
        <p:nvSpPr>
          <p:cNvPr name="AutoShape 23" id="23"/>
          <p:cNvSpPr/>
          <p:nvPr/>
        </p:nvSpPr>
        <p:spPr>
          <a:xfrm>
            <a:off x="11760389" y="6545208"/>
            <a:ext cx="280215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4561639" y="5951839"/>
            <a:ext cx="1215312" cy="121531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8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738784" y="6197113"/>
            <a:ext cx="861022" cy="77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7"/>
              </a:lnSpc>
              <a:spcBef>
                <a:spcPct val="0"/>
              </a:spcBef>
            </a:pPr>
            <a:r>
              <a:rPr lang="en-US" sz="4828" spc="338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4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194529" y="2801527"/>
            <a:ext cx="3883280" cy="1053104"/>
            <a:chOff x="0" y="0"/>
            <a:chExt cx="744935" cy="2020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44935" cy="202019"/>
            </a:xfrm>
            <a:custGeom>
              <a:avLst/>
              <a:gdLst/>
              <a:ahLst/>
              <a:cxnLst/>
              <a:rect r="r" b="b" t="t" l="l"/>
              <a:pathLst>
                <a:path h="202019" w="744935">
                  <a:moveTo>
                    <a:pt x="101009" y="0"/>
                  </a:moveTo>
                  <a:lnTo>
                    <a:pt x="643926" y="0"/>
                  </a:lnTo>
                  <a:cubicBezTo>
                    <a:pt x="699712" y="0"/>
                    <a:pt x="744935" y="45223"/>
                    <a:pt x="744935" y="101009"/>
                  </a:cubicBezTo>
                  <a:lnTo>
                    <a:pt x="744935" y="101009"/>
                  </a:lnTo>
                  <a:cubicBezTo>
                    <a:pt x="744935" y="156795"/>
                    <a:pt x="699712" y="202019"/>
                    <a:pt x="643926" y="202019"/>
                  </a:cubicBezTo>
                  <a:lnTo>
                    <a:pt x="101009" y="202019"/>
                  </a:lnTo>
                  <a:cubicBezTo>
                    <a:pt x="45223" y="202019"/>
                    <a:pt x="0" y="156795"/>
                    <a:pt x="0" y="101009"/>
                  </a:cubicBezTo>
                  <a:lnTo>
                    <a:pt x="0" y="101009"/>
                  </a:lnTo>
                  <a:cubicBezTo>
                    <a:pt x="0" y="45223"/>
                    <a:pt x="45223" y="0"/>
                    <a:pt x="101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744935" cy="230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489317" y="4130856"/>
            <a:ext cx="5293705" cy="790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2"/>
              </a:lnSpc>
            </a:pPr>
            <a:r>
              <a:rPr lang="en-US" sz="2327" spc="21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Adaptive learning paths, past conversation storage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34505" y="3105908"/>
            <a:ext cx="3203328" cy="457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0"/>
              </a:lnSpc>
              <a:spcBef>
                <a:spcPct val="0"/>
              </a:spcBef>
            </a:pPr>
            <a:r>
              <a:rPr lang="en-US" sz="2915" spc="20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Langchain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211093" y="7458003"/>
            <a:ext cx="3883280" cy="1053104"/>
            <a:chOff x="0" y="0"/>
            <a:chExt cx="744935" cy="2020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44935" cy="202019"/>
            </a:xfrm>
            <a:custGeom>
              <a:avLst/>
              <a:gdLst/>
              <a:ahLst/>
              <a:cxnLst/>
              <a:rect r="r" b="b" t="t" l="l"/>
              <a:pathLst>
                <a:path h="202019" w="744935">
                  <a:moveTo>
                    <a:pt x="101009" y="0"/>
                  </a:moveTo>
                  <a:lnTo>
                    <a:pt x="643926" y="0"/>
                  </a:lnTo>
                  <a:cubicBezTo>
                    <a:pt x="699712" y="0"/>
                    <a:pt x="744935" y="45223"/>
                    <a:pt x="744935" y="101009"/>
                  </a:cubicBezTo>
                  <a:lnTo>
                    <a:pt x="744935" y="101009"/>
                  </a:lnTo>
                  <a:cubicBezTo>
                    <a:pt x="744935" y="156795"/>
                    <a:pt x="699712" y="202019"/>
                    <a:pt x="643926" y="202019"/>
                  </a:cubicBezTo>
                  <a:lnTo>
                    <a:pt x="101009" y="202019"/>
                  </a:lnTo>
                  <a:cubicBezTo>
                    <a:pt x="45223" y="202019"/>
                    <a:pt x="0" y="156795"/>
                    <a:pt x="0" y="101009"/>
                  </a:cubicBezTo>
                  <a:lnTo>
                    <a:pt x="0" y="101009"/>
                  </a:lnTo>
                  <a:cubicBezTo>
                    <a:pt x="0" y="45223"/>
                    <a:pt x="45223" y="0"/>
                    <a:pt x="101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744935" cy="230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505881" y="8787332"/>
            <a:ext cx="5293705" cy="790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2"/>
              </a:lnSpc>
            </a:pPr>
            <a:r>
              <a:rPr lang="en-US" sz="2327" spc="21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modifies interaction, natural responses, tone, speaking styles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51069" y="7762384"/>
            <a:ext cx="3203328" cy="45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0"/>
              </a:lnSpc>
              <a:spcBef>
                <a:spcPct val="0"/>
              </a:spcBef>
            </a:pPr>
            <a:r>
              <a:rPr lang="en-US" sz="2915" spc="20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Prompting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227655" y="2801527"/>
            <a:ext cx="3883280" cy="1053104"/>
            <a:chOff x="0" y="0"/>
            <a:chExt cx="744935" cy="2020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44935" cy="202019"/>
            </a:xfrm>
            <a:custGeom>
              <a:avLst/>
              <a:gdLst/>
              <a:ahLst/>
              <a:cxnLst/>
              <a:rect r="r" b="b" t="t" l="l"/>
              <a:pathLst>
                <a:path h="202019" w="744935">
                  <a:moveTo>
                    <a:pt x="101009" y="0"/>
                  </a:moveTo>
                  <a:lnTo>
                    <a:pt x="643926" y="0"/>
                  </a:lnTo>
                  <a:cubicBezTo>
                    <a:pt x="699712" y="0"/>
                    <a:pt x="744935" y="45223"/>
                    <a:pt x="744935" y="101009"/>
                  </a:cubicBezTo>
                  <a:lnTo>
                    <a:pt x="744935" y="101009"/>
                  </a:lnTo>
                  <a:cubicBezTo>
                    <a:pt x="744935" y="156795"/>
                    <a:pt x="699712" y="202019"/>
                    <a:pt x="643926" y="202019"/>
                  </a:cubicBezTo>
                  <a:lnTo>
                    <a:pt x="101009" y="202019"/>
                  </a:lnTo>
                  <a:cubicBezTo>
                    <a:pt x="45223" y="202019"/>
                    <a:pt x="0" y="156795"/>
                    <a:pt x="0" y="101009"/>
                  </a:cubicBezTo>
                  <a:lnTo>
                    <a:pt x="0" y="101009"/>
                  </a:lnTo>
                  <a:cubicBezTo>
                    <a:pt x="0" y="45223"/>
                    <a:pt x="45223" y="0"/>
                    <a:pt x="101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744935" cy="230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567630" y="3105908"/>
            <a:ext cx="3203328" cy="45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0"/>
              </a:lnSpc>
              <a:spcBef>
                <a:spcPct val="0"/>
              </a:spcBef>
            </a:pPr>
            <a:r>
              <a:rPr lang="en-US" sz="2915" spc="20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RAG</a:t>
            </a:r>
          </a:p>
        </p:txBody>
      </p:sp>
      <p:sp>
        <p:nvSpPr>
          <p:cNvPr name="AutoShape 42" id="42"/>
          <p:cNvSpPr/>
          <p:nvPr/>
        </p:nvSpPr>
        <p:spPr>
          <a:xfrm>
            <a:off x="15776950" y="6530920"/>
            <a:ext cx="185930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12342546" y="4216581"/>
            <a:ext cx="5293705" cy="790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2"/>
              </a:lnSpc>
            </a:pPr>
            <a:r>
              <a:rPr lang="en-US" sz="2327" spc="21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Provides users with “customized” speaking style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24846" t="-16526" r="-624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2042" y="3686083"/>
            <a:ext cx="15118933" cy="2850416"/>
            <a:chOff x="0" y="0"/>
            <a:chExt cx="3978224" cy="750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78225" cy="750026"/>
            </a:xfrm>
            <a:custGeom>
              <a:avLst/>
              <a:gdLst/>
              <a:ahLst/>
              <a:cxnLst/>
              <a:rect r="r" b="b" t="t" l="l"/>
              <a:pathLst>
                <a:path h="750026" w="3978225">
                  <a:moveTo>
                    <a:pt x="51207" y="0"/>
                  </a:moveTo>
                  <a:lnTo>
                    <a:pt x="3927018" y="0"/>
                  </a:lnTo>
                  <a:cubicBezTo>
                    <a:pt x="3955298" y="0"/>
                    <a:pt x="3978225" y="22926"/>
                    <a:pt x="3978225" y="51207"/>
                  </a:cubicBezTo>
                  <a:lnTo>
                    <a:pt x="3978225" y="698819"/>
                  </a:lnTo>
                  <a:cubicBezTo>
                    <a:pt x="3978225" y="727100"/>
                    <a:pt x="3955298" y="750026"/>
                    <a:pt x="3927018" y="750026"/>
                  </a:cubicBezTo>
                  <a:lnTo>
                    <a:pt x="51207" y="750026"/>
                  </a:lnTo>
                  <a:cubicBezTo>
                    <a:pt x="22926" y="750026"/>
                    <a:pt x="0" y="727100"/>
                    <a:pt x="0" y="698819"/>
                  </a:cubicBezTo>
                  <a:lnTo>
                    <a:pt x="0" y="51207"/>
                  </a:lnTo>
                  <a:cubicBezTo>
                    <a:pt x="0" y="22926"/>
                    <a:pt x="22926" y="0"/>
                    <a:pt x="51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978224" cy="778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2042" y="2044411"/>
            <a:ext cx="11896797" cy="88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17191" y="4324929"/>
            <a:ext cx="13253617" cy="148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43"/>
              </a:lnSpc>
            </a:pPr>
            <a:r>
              <a:rPr lang="en-US" sz="8799" spc="809" u="sng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  <a:hlinkClick r:id="rId3" tooltip="https://t.me/GittyUp_bot"/>
              </a:rPr>
              <a:t>Link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839670" y="3160830"/>
            <a:ext cx="25137180" cy="16758120"/>
          </a:xfrm>
          <a:custGeom>
            <a:avLst/>
            <a:gdLst/>
            <a:ahLst/>
            <a:cxnLst/>
            <a:rect r="r" b="b" t="t" l="l"/>
            <a:pathLst>
              <a:path h="16758120" w="25137180">
                <a:moveTo>
                  <a:pt x="25137180" y="16758120"/>
                </a:moveTo>
                <a:lnTo>
                  <a:pt x="0" y="16758120"/>
                </a:lnTo>
                <a:lnTo>
                  <a:pt x="0" y="0"/>
                </a:lnTo>
                <a:lnTo>
                  <a:pt x="25137180" y="0"/>
                </a:lnTo>
                <a:lnTo>
                  <a:pt x="25137180" y="1675812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374246" y="2680471"/>
            <a:ext cx="10235967" cy="4926059"/>
          </a:xfrm>
          <a:custGeom>
            <a:avLst/>
            <a:gdLst/>
            <a:ahLst/>
            <a:cxnLst/>
            <a:rect r="r" b="b" t="t" l="l"/>
            <a:pathLst>
              <a:path h="4926059" w="10235967">
                <a:moveTo>
                  <a:pt x="0" y="0"/>
                </a:moveTo>
                <a:lnTo>
                  <a:pt x="10235967" y="0"/>
                </a:lnTo>
                <a:lnTo>
                  <a:pt x="10235967" y="4926058"/>
                </a:lnTo>
                <a:lnTo>
                  <a:pt x="0" y="492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5945" y="1380598"/>
            <a:ext cx="8203393" cy="88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Evaluation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94376" y="2775411"/>
            <a:ext cx="6026531" cy="1318941"/>
            <a:chOff x="0" y="0"/>
            <a:chExt cx="923067" cy="202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3067" cy="202019"/>
            </a:xfrm>
            <a:custGeom>
              <a:avLst/>
              <a:gdLst/>
              <a:ahLst/>
              <a:cxnLst/>
              <a:rect r="r" b="b" t="t" l="l"/>
              <a:pathLst>
                <a:path h="202019" w="923067">
                  <a:moveTo>
                    <a:pt x="101009" y="0"/>
                  </a:moveTo>
                  <a:lnTo>
                    <a:pt x="822058" y="0"/>
                  </a:lnTo>
                  <a:cubicBezTo>
                    <a:pt x="877844" y="0"/>
                    <a:pt x="923067" y="45223"/>
                    <a:pt x="923067" y="101009"/>
                  </a:cubicBezTo>
                  <a:lnTo>
                    <a:pt x="923067" y="101009"/>
                  </a:lnTo>
                  <a:cubicBezTo>
                    <a:pt x="923067" y="156795"/>
                    <a:pt x="877844" y="202019"/>
                    <a:pt x="822058" y="202019"/>
                  </a:cubicBezTo>
                  <a:lnTo>
                    <a:pt x="101009" y="202019"/>
                  </a:lnTo>
                  <a:cubicBezTo>
                    <a:pt x="45223" y="202019"/>
                    <a:pt x="0" y="156795"/>
                    <a:pt x="0" y="101009"/>
                  </a:cubicBezTo>
                  <a:lnTo>
                    <a:pt x="0" y="101009"/>
                  </a:lnTo>
                  <a:cubicBezTo>
                    <a:pt x="0" y="45223"/>
                    <a:pt x="45223" y="0"/>
                    <a:pt x="101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23067" cy="230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55259" y="2775411"/>
            <a:ext cx="6026531" cy="1318941"/>
            <a:chOff x="0" y="0"/>
            <a:chExt cx="923067" cy="202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3067" cy="202019"/>
            </a:xfrm>
            <a:custGeom>
              <a:avLst/>
              <a:gdLst/>
              <a:ahLst/>
              <a:cxnLst/>
              <a:rect r="r" b="b" t="t" l="l"/>
              <a:pathLst>
                <a:path h="202019" w="923067">
                  <a:moveTo>
                    <a:pt x="101009" y="0"/>
                  </a:moveTo>
                  <a:lnTo>
                    <a:pt x="822058" y="0"/>
                  </a:lnTo>
                  <a:cubicBezTo>
                    <a:pt x="877844" y="0"/>
                    <a:pt x="923067" y="45223"/>
                    <a:pt x="923067" y="101009"/>
                  </a:cubicBezTo>
                  <a:lnTo>
                    <a:pt x="923067" y="101009"/>
                  </a:lnTo>
                  <a:cubicBezTo>
                    <a:pt x="923067" y="156795"/>
                    <a:pt x="877844" y="202019"/>
                    <a:pt x="822058" y="202019"/>
                  </a:cubicBezTo>
                  <a:lnTo>
                    <a:pt x="101009" y="202019"/>
                  </a:lnTo>
                  <a:cubicBezTo>
                    <a:pt x="45223" y="202019"/>
                    <a:pt x="0" y="156795"/>
                    <a:pt x="0" y="101009"/>
                  </a:cubicBezTo>
                  <a:lnTo>
                    <a:pt x="0" y="101009"/>
                  </a:lnTo>
                  <a:cubicBezTo>
                    <a:pt x="0" y="45223"/>
                    <a:pt x="45223" y="0"/>
                    <a:pt x="101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23067" cy="230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242364" y="4629847"/>
            <a:ext cx="6026531" cy="126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470" indent="-329235" lvl="1">
              <a:lnSpc>
                <a:spcPts val="5215"/>
              </a:lnSpc>
              <a:buFont typeface="Arial"/>
              <a:buChar char="•"/>
            </a:pPr>
            <a:r>
              <a:rPr lang="en-US" sz="3049" spc="2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Adapts speaking style pretty acurately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35934" y="2859046"/>
            <a:ext cx="5343416" cy="1113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3483" spc="243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Accuracy &amp;</a:t>
            </a:r>
          </a:p>
          <a:p>
            <a:pPr algn="ctr" marL="0" indent="0" lvl="0">
              <a:lnSpc>
                <a:spcPts val="4528"/>
              </a:lnSpc>
              <a:spcBef>
                <a:spcPct val="0"/>
              </a:spcBef>
            </a:pPr>
            <a:r>
              <a:rPr lang="en-US" sz="3483" spc="243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User Feedback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96816" y="3142386"/>
            <a:ext cx="5343416" cy="55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8"/>
              </a:lnSpc>
              <a:spcBef>
                <a:spcPct val="0"/>
              </a:spcBef>
            </a:pPr>
            <a:r>
              <a:rPr lang="en-US" sz="3483" spc="243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4376" y="7351644"/>
            <a:ext cx="6026531" cy="61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470" indent="-329235" lvl="1">
              <a:lnSpc>
                <a:spcPts val="5215"/>
              </a:lnSpc>
              <a:buFont typeface="Arial"/>
              <a:buChar char="•"/>
            </a:pPr>
            <a:r>
              <a:rPr lang="en-US" sz="3049" spc="2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Concerns over privacy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4376" y="6320443"/>
            <a:ext cx="6026531" cy="61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470" indent="-329235" lvl="1">
              <a:lnSpc>
                <a:spcPts val="5215"/>
              </a:lnSpc>
              <a:buFont typeface="Arial"/>
              <a:buChar char="•"/>
            </a:pPr>
            <a:r>
              <a:rPr lang="en-US" sz="3049" spc="2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Easily customizable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4994" y="4629847"/>
            <a:ext cx="6026531" cy="61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470" indent="-329235" lvl="1">
              <a:lnSpc>
                <a:spcPts val="5215"/>
              </a:lnSpc>
              <a:buFont typeface="Arial"/>
              <a:buChar char="•"/>
            </a:pPr>
            <a:r>
              <a:rPr lang="en-US" sz="3049" spc="2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Efficiency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839670" y="3160830"/>
            <a:ext cx="25137180" cy="16758120"/>
          </a:xfrm>
          <a:custGeom>
            <a:avLst/>
            <a:gdLst/>
            <a:ahLst/>
            <a:cxnLst/>
            <a:rect r="r" b="b" t="t" l="l"/>
            <a:pathLst>
              <a:path h="16758120" w="25137180">
                <a:moveTo>
                  <a:pt x="25137180" y="16758120"/>
                </a:moveTo>
                <a:lnTo>
                  <a:pt x="0" y="16758120"/>
                </a:lnTo>
                <a:lnTo>
                  <a:pt x="0" y="0"/>
                </a:lnTo>
                <a:lnTo>
                  <a:pt x="25137180" y="0"/>
                </a:lnTo>
                <a:lnTo>
                  <a:pt x="25137180" y="1675812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374246" y="2680471"/>
            <a:ext cx="10235967" cy="4926059"/>
          </a:xfrm>
          <a:custGeom>
            <a:avLst/>
            <a:gdLst/>
            <a:ahLst/>
            <a:cxnLst/>
            <a:rect r="r" b="b" t="t" l="l"/>
            <a:pathLst>
              <a:path h="4926059" w="10235967">
                <a:moveTo>
                  <a:pt x="0" y="0"/>
                </a:moveTo>
                <a:lnTo>
                  <a:pt x="10235967" y="0"/>
                </a:lnTo>
                <a:lnTo>
                  <a:pt x="10235967" y="4926058"/>
                </a:lnTo>
                <a:lnTo>
                  <a:pt x="0" y="4926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2042" y="2044411"/>
            <a:ext cx="8203393" cy="88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70383" y="3898549"/>
            <a:ext cx="6026531" cy="1318941"/>
            <a:chOff x="0" y="0"/>
            <a:chExt cx="923067" cy="202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3067" cy="202019"/>
            </a:xfrm>
            <a:custGeom>
              <a:avLst/>
              <a:gdLst/>
              <a:ahLst/>
              <a:cxnLst/>
              <a:rect r="r" b="b" t="t" l="l"/>
              <a:pathLst>
                <a:path h="202019" w="923067">
                  <a:moveTo>
                    <a:pt x="101009" y="0"/>
                  </a:moveTo>
                  <a:lnTo>
                    <a:pt x="822058" y="0"/>
                  </a:lnTo>
                  <a:cubicBezTo>
                    <a:pt x="877844" y="0"/>
                    <a:pt x="923067" y="45223"/>
                    <a:pt x="923067" y="101009"/>
                  </a:cubicBezTo>
                  <a:lnTo>
                    <a:pt x="923067" y="101009"/>
                  </a:lnTo>
                  <a:cubicBezTo>
                    <a:pt x="923067" y="156795"/>
                    <a:pt x="877844" y="202019"/>
                    <a:pt x="822058" y="202019"/>
                  </a:cubicBezTo>
                  <a:lnTo>
                    <a:pt x="101009" y="202019"/>
                  </a:lnTo>
                  <a:cubicBezTo>
                    <a:pt x="45223" y="202019"/>
                    <a:pt x="0" y="156795"/>
                    <a:pt x="0" y="101009"/>
                  </a:cubicBezTo>
                  <a:lnTo>
                    <a:pt x="0" y="101009"/>
                  </a:lnTo>
                  <a:cubicBezTo>
                    <a:pt x="0" y="45223"/>
                    <a:pt x="45223" y="0"/>
                    <a:pt x="101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23067" cy="230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43099" y="3898549"/>
            <a:ext cx="6026531" cy="1318941"/>
            <a:chOff x="0" y="0"/>
            <a:chExt cx="923067" cy="202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3067" cy="202019"/>
            </a:xfrm>
            <a:custGeom>
              <a:avLst/>
              <a:gdLst/>
              <a:ahLst/>
              <a:cxnLst/>
              <a:rect r="r" b="b" t="t" l="l"/>
              <a:pathLst>
                <a:path h="202019" w="923067">
                  <a:moveTo>
                    <a:pt x="101009" y="0"/>
                  </a:moveTo>
                  <a:lnTo>
                    <a:pt x="822058" y="0"/>
                  </a:lnTo>
                  <a:cubicBezTo>
                    <a:pt x="877844" y="0"/>
                    <a:pt x="923067" y="45223"/>
                    <a:pt x="923067" y="101009"/>
                  </a:cubicBezTo>
                  <a:lnTo>
                    <a:pt x="923067" y="101009"/>
                  </a:lnTo>
                  <a:cubicBezTo>
                    <a:pt x="923067" y="156795"/>
                    <a:pt x="877844" y="202019"/>
                    <a:pt x="822058" y="202019"/>
                  </a:cubicBezTo>
                  <a:lnTo>
                    <a:pt x="101009" y="202019"/>
                  </a:lnTo>
                  <a:cubicBezTo>
                    <a:pt x="45223" y="202019"/>
                    <a:pt x="0" y="156795"/>
                    <a:pt x="0" y="101009"/>
                  </a:cubicBezTo>
                  <a:lnTo>
                    <a:pt x="0" y="101009"/>
                  </a:lnTo>
                  <a:cubicBezTo>
                    <a:pt x="0" y="45223"/>
                    <a:pt x="45223" y="0"/>
                    <a:pt x="101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23067" cy="230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11940" y="4262113"/>
            <a:ext cx="5343416" cy="55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8"/>
              </a:lnSpc>
              <a:spcBef>
                <a:spcPct val="0"/>
              </a:spcBef>
            </a:pPr>
            <a:r>
              <a:rPr lang="en-US" sz="3483" spc="243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Summary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4656" y="4265525"/>
            <a:ext cx="5343416" cy="55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8"/>
              </a:lnSpc>
              <a:spcBef>
                <a:spcPct val="0"/>
              </a:spcBef>
            </a:pPr>
            <a:r>
              <a:rPr lang="en-US" sz="3483" spc="243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Future 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43099" y="5867583"/>
            <a:ext cx="6026531" cy="1104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112" indent="-286056" lvl="1">
              <a:lnSpc>
                <a:spcPts val="4531"/>
              </a:lnSpc>
              <a:buFont typeface="Arial"/>
              <a:buChar char="•"/>
            </a:pPr>
            <a:r>
              <a:rPr lang="en-US" sz="2649" spc="243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To optimize the accuracy of the flow of conversation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15934" y="5702991"/>
            <a:ext cx="6026531" cy="324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470" indent="-329235" lvl="1">
              <a:lnSpc>
                <a:spcPts val="5215"/>
              </a:lnSpc>
              <a:buFont typeface="Arial"/>
              <a:buChar char="•"/>
            </a:pPr>
            <a:r>
              <a:rPr lang="en-US" sz="3049" spc="2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Many users feel satisfied with chatting to Compai</a:t>
            </a:r>
          </a:p>
          <a:p>
            <a:pPr algn="l" marL="658470" indent="-329235" lvl="1">
              <a:lnSpc>
                <a:spcPts val="5215"/>
              </a:lnSpc>
              <a:buFont typeface="Arial"/>
              <a:buChar char="•"/>
            </a:pPr>
            <a:r>
              <a:rPr lang="en-US" sz="3049" spc="2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They don’t think the Compai is a bot. They believe that it is human!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091" t="-25960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73110" y="3171718"/>
            <a:ext cx="11896797" cy="421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9"/>
              </a:lnSpc>
            </a:pPr>
            <a:r>
              <a:rPr lang="en-US" sz="2499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Q&amp;A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08334" y="3581293"/>
            <a:ext cx="15271333" cy="3746454"/>
            <a:chOff x="0" y="0"/>
            <a:chExt cx="20361777" cy="499527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0158577" cy="4792072"/>
              <a:chOff x="0" y="0"/>
              <a:chExt cx="3978224" cy="94569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978225" cy="945699"/>
              </a:xfrm>
              <a:custGeom>
                <a:avLst/>
                <a:gdLst/>
                <a:ahLst/>
                <a:cxnLst/>
                <a:rect r="r" b="b" t="t" l="l"/>
                <a:pathLst>
                  <a:path h="945699" w="3978225">
                    <a:moveTo>
                      <a:pt x="51207" y="0"/>
                    </a:moveTo>
                    <a:lnTo>
                      <a:pt x="3927018" y="0"/>
                    </a:lnTo>
                    <a:cubicBezTo>
                      <a:pt x="3955298" y="0"/>
                      <a:pt x="3978225" y="22926"/>
                      <a:pt x="3978225" y="51207"/>
                    </a:cubicBezTo>
                    <a:lnTo>
                      <a:pt x="3978225" y="894492"/>
                    </a:lnTo>
                    <a:cubicBezTo>
                      <a:pt x="3978225" y="922773"/>
                      <a:pt x="3955298" y="945699"/>
                      <a:pt x="3927018" y="945699"/>
                    </a:cubicBezTo>
                    <a:lnTo>
                      <a:pt x="51207" y="945699"/>
                    </a:lnTo>
                    <a:cubicBezTo>
                      <a:pt x="22926" y="945699"/>
                      <a:pt x="0" y="922773"/>
                      <a:pt x="0" y="894492"/>
                    </a:cubicBezTo>
                    <a:lnTo>
                      <a:pt x="0" y="51207"/>
                    </a:lnTo>
                    <a:cubicBezTo>
                      <a:pt x="0" y="22926"/>
                      <a:pt x="22926" y="0"/>
                      <a:pt x="51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37A7E7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3978224" cy="974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78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03200" y="203200"/>
              <a:ext cx="20158577" cy="4792072"/>
              <a:chOff x="0" y="0"/>
              <a:chExt cx="3978224" cy="94569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978225" cy="945699"/>
              </a:xfrm>
              <a:custGeom>
                <a:avLst/>
                <a:gdLst/>
                <a:ahLst/>
                <a:cxnLst/>
                <a:rect r="r" b="b" t="t" l="l"/>
                <a:pathLst>
                  <a:path h="945699" w="3978225">
                    <a:moveTo>
                      <a:pt x="51207" y="0"/>
                    </a:moveTo>
                    <a:lnTo>
                      <a:pt x="3927018" y="0"/>
                    </a:lnTo>
                    <a:cubicBezTo>
                      <a:pt x="3955298" y="0"/>
                      <a:pt x="3978225" y="22926"/>
                      <a:pt x="3978225" y="51207"/>
                    </a:cubicBezTo>
                    <a:lnTo>
                      <a:pt x="3978225" y="894492"/>
                    </a:lnTo>
                    <a:cubicBezTo>
                      <a:pt x="3978225" y="922773"/>
                      <a:pt x="3955298" y="945699"/>
                      <a:pt x="3927018" y="945699"/>
                    </a:cubicBezTo>
                    <a:lnTo>
                      <a:pt x="51207" y="945699"/>
                    </a:lnTo>
                    <a:cubicBezTo>
                      <a:pt x="22926" y="945699"/>
                      <a:pt x="0" y="922773"/>
                      <a:pt x="0" y="894492"/>
                    </a:cubicBezTo>
                    <a:lnTo>
                      <a:pt x="0" y="51207"/>
                    </a:lnTo>
                    <a:cubicBezTo>
                      <a:pt x="0" y="22926"/>
                      <a:pt x="22926" y="0"/>
                      <a:pt x="51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37A7E7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3978224" cy="974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78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5601" y="3820028"/>
            <a:ext cx="11896797" cy="303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60"/>
              </a:lnSpc>
            </a:pPr>
            <a:r>
              <a:rPr lang="en-US" sz="1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 You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08334" y="3609883"/>
            <a:ext cx="15271333" cy="3746454"/>
            <a:chOff x="0" y="0"/>
            <a:chExt cx="20361777" cy="499527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0158577" cy="4792072"/>
              <a:chOff x="0" y="0"/>
              <a:chExt cx="3978224" cy="94569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978225" cy="945699"/>
              </a:xfrm>
              <a:custGeom>
                <a:avLst/>
                <a:gdLst/>
                <a:ahLst/>
                <a:cxnLst/>
                <a:rect r="r" b="b" t="t" l="l"/>
                <a:pathLst>
                  <a:path h="945699" w="3978225">
                    <a:moveTo>
                      <a:pt x="51207" y="0"/>
                    </a:moveTo>
                    <a:lnTo>
                      <a:pt x="3927018" y="0"/>
                    </a:lnTo>
                    <a:cubicBezTo>
                      <a:pt x="3955298" y="0"/>
                      <a:pt x="3978225" y="22926"/>
                      <a:pt x="3978225" y="51207"/>
                    </a:cubicBezTo>
                    <a:lnTo>
                      <a:pt x="3978225" y="894492"/>
                    </a:lnTo>
                    <a:cubicBezTo>
                      <a:pt x="3978225" y="922773"/>
                      <a:pt x="3955298" y="945699"/>
                      <a:pt x="3927018" y="945699"/>
                    </a:cubicBezTo>
                    <a:lnTo>
                      <a:pt x="51207" y="945699"/>
                    </a:lnTo>
                    <a:cubicBezTo>
                      <a:pt x="22926" y="945699"/>
                      <a:pt x="0" y="922773"/>
                      <a:pt x="0" y="894492"/>
                    </a:cubicBezTo>
                    <a:lnTo>
                      <a:pt x="0" y="51207"/>
                    </a:lnTo>
                    <a:cubicBezTo>
                      <a:pt x="0" y="22926"/>
                      <a:pt x="22926" y="0"/>
                      <a:pt x="51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37A7E7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3978224" cy="974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78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03200" y="203200"/>
              <a:ext cx="20158577" cy="4792072"/>
              <a:chOff x="0" y="0"/>
              <a:chExt cx="3978224" cy="94569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978225" cy="945699"/>
              </a:xfrm>
              <a:custGeom>
                <a:avLst/>
                <a:gdLst/>
                <a:ahLst/>
                <a:cxnLst/>
                <a:rect r="r" b="b" t="t" l="l"/>
                <a:pathLst>
                  <a:path h="945699" w="3978225">
                    <a:moveTo>
                      <a:pt x="51207" y="0"/>
                    </a:moveTo>
                    <a:lnTo>
                      <a:pt x="3927018" y="0"/>
                    </a:lnTo>
                    <a:cubicBezTo>
                      <a:pt x="3955298" y="0"/>
                      <a:pt x="3978225" y="22926"/>
                      <a:pt x="3978225" y="51207"/>
                    </a:cubicBezTo>
                    <a:lnTo>
                      <a:pt x="3978225" y="894492"/>
                    </a:lnTo>
                    <a:cubicBezTo>
                      <a:pt x="3978225" y="922773"/>
                      <a:pt x="3955298" y="945699"/>
                      <a:pt x="3927018" y="945699"/>
                    </a:cubicBezTo>
                    <a:lnTo>
                      <a:pt x="51207" y="945699"/>
                    </a:lnTo>
                    <a:cubicBezTo>
                      <a:pt x="22926" y="945699"/>
                      <a:pt x="0" y="922773"/>
                      <a:pt x="0" y="894492"/>
                    </a:cubicBezTo>
                    <a:lnTo>
                      <a:pt x="0" y="51207"/>
                    </a:lnTo>
                    <a:cubicBezTo>
                      <a:pt x="0" y="22926"/>
                      <a:pt x="22926" y="0"/>
                      <a:pt x="51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37A7E7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3978224" cy="974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78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DAGfoSN9y6A</dc:identifier>
  <dcterms:modified xsi:type="dcterms:W3CDTF">2011-08-01T06:04:30Z</dcterms:modified>
  <cp:revision>1</cp:revision>
  <dc:title>GittyUp</dc:title>
</cp:coreProperties>
</file>